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72" r:id="rId2"/>
  </p:sldIdLst>
  <p:sldSz cx="7497763" cy="9144000"/>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17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1C00"/>
    <a:srgbClr val="002800"/>
    <a:srgbClr val="000066"/>
    <a:srgbClr val="3399FF"/>
    <a:srgbClr val="FFFF99"/>
    <a:srgbClr val="FFFF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453" autoAdjust="0"/>
    <p:restoredTop sz="95360" autoAdjust="0"/>
  </p:normalViewPr>
  <p:slideViewPr>
    <p:cSldViewPr>
      <p:cViewPr>
        <p:scale>
          <a:sx n="100" d="100"/>
          <a:sy n="100" d="100"/>
        </p:scale>
        <p:origin x="2304" y="-42"/>
      </p:cViewPr>
      <p:guideLst>
        <p:guide orient="horz" pos="2880"/>
        <p:guide pos="178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ECD2AC1-0D15-43EF-0AD4-BB24C8A39805}"/>
              </a:ext>
            </a:extLst>
          </p:cNvPr>
          <p:cNvSpPr>
            <a:spLocks noGrp="1" noChangeArrowheads="1"/>
          </p:cNvSpPr>
          <p:nvPr>
            <p:ph type="hdr" sz="quarter"/>
          </p:nvPr>
        </p:nvSpPr>
        <p:spPr bwMode="auto">
          <a:xfrm>
            <a:off x="0" y="0"/>
            <a:ext cx="3168650" cy="481013"/>
          </a:xfrm>
          <a:prstGeom prst="rect">
            <a:avLst/>
          </a:prstGeom>
          <a:noFill/>
          <a:ln w="9525">
            <a:noFill/>
            <a:miter lim="800000"/>
            <a:headEnd/>
            <a:tailEnd/>
          </a:ln>
          <a:effectLst/>
        </p:spPr>
        <p:txBody>
          <a:bodyPr vert="horz" wrap="square" lIns="94582" tIns="47292" rIns="94582" bIns="47292" numCol="1" anchor="t" anchorCtr="0" compatLnSpc="1">
            <a:prstTxWarp prst="textNoShape">
              <a:avLst/>
            </a:prstTxWarp>
          </a:bodyPr>
          <a:lstStyle>
            <a:lvl1pPr defTabSz="943567">
              <a:defRPr sz="1300"/>
            </a:lvl1pPr>
          </a:lstStyle>
          <a:p>
            <a:pPr>
              <a:defRPr/>
            </a:pPr>
            <a:endParaRPr lang="en-US" altLang="en-US"/>
          </a:p>
        </p:txBody>
      </p:sp>
      <p:sp>
        <p:nvSpPr>
          <p:cNvPr id="5123" name="Rectangle 3">
            <a:extLst>
              <a:ext uri="{FF2B5EF4-FFF2-40B4-BE49-F238E27FC236}">
                <a16:creationId xmlns:a16="http://schemas.microsoft.com/office/drawing/2014/main" id="{23C95A06-B2E7-3AE2-0442-DC30501F1BCD}"/>
              </a:ext>
            </a:extLst>
          </p:cNvPr>
          <p:cNvSpPr>
            <a:spLocks noGrp="1" noChangeArrowheads="1"/>
          </p:cNvSpPr>
          <p:nvPr>
            <p:ph type="dt" sz="quarter" idx="1"/>
          </p:nvPr>
        </p:nvSpPr>
        <p:spPr bwMode="auto">
          <a:xfrm>
            <a:off x="4146550" y="0"/>
            <a:ext cx="3168650" cy="481013"/>
          </a:xfrm>
          <a:prstGeom prst="rect">
            <a:avLst/>
          </a:prstGeom>
          <a:noFill/>
          <a:ln w="9525">
            <a:noFill/>
            <a:miter lim="800000"/>
            <a:headEnd/>
            <a:tailEnd/>
          </a:ln>
          <a:effectLst/>
        </p:spPr>
        <p:txBody>
          <a:bodyPr vert="horz" wrap="square" lIns="94582" tIns="47292" rIns="94582" bIns="47292" numCol="1" anchor="t" anchorCtr="0" compatLnSpc="1">
            <a:prstTxWarp prst="textNoShape">
              <a:avLst/>
            </a:prstTxWarp>
          </a:bodyPr>
          <a:lstStyle>
            <a:lvl1pPr algn="r" defTabSz="943567">
              <a:defRPr sz="1300"/>
            </a:lvl1pPr>
          </a:lstStyle>
          <a:p>
            <a:pPr>
              <a:defRPr/>
            </a:pPr>
            <a:endParaRPr lang="en-US" altLang="en-US"/>
          </a:p>
        </p:txBody>
      </p:sp>
      <p:sp>
        <p:nvSpPr>
          <p:cNvPr id="5124" name="Rectangle 4">
            <a:extLst>
              <a:ext uri="{FF2B5EF4-FFF2-40B4-BE49-F238E27FC236}">
                <a16:creationId xmlns:a16="http://schemas.microsoft.com/office/drawing/2014/main" id="{CD70B387-4AAD-549D-0125-1409AC9F024D}"/>
              </a:ext>
            </a:extLst>
          </p:cNvPr>
          <p:cNvSpPr>
            <a:spLocks noGrp="1" noChangeArrowheads="1"/>
          </p:cNvSpPr>
          <p:nvPr>
            <p:ph type="ftr" sz="quarter" idx="2"/>
          </p:nvPr>
        </p:nvSpPr>
        <p:spPr bwMode="auto">
          <a:xfrm>
            <a:off x="0" y="9120188"/>
            <a:ext cx="3168650" cy="481012"/>
          </a:xfrm>
          <a:prstGeom prst="rect">
            <a:avLst/>
          </a:prstGeom>
          <a:noFill/>
          <a:ln w="9525">
            <a:noFill/>
            <a:miter lim="800000"/>
            <a:headEnd/>
            <a:tailEnd/>
          </a:ln>
          <a:effectLst/>
        </p:spPr>
        <p:txBody>
          <a:bodyPr vert="horz" wrap="square" lIns="94582" tIns="47292" rIns="94582" bIns="47292" numCol="1" anchor="b" anchorCtr="0" compatLnSpc="1">
            <a:prstTxWarp prst="textNoShape">
              <a:avLst/>
            </a:prstTxWarp>
          </a:bodyPr>
          <a:lstStyle>
            <a:lvl1pPr defTabSz="943567">
              <a:defRPr sz="1300"/>
            </a:lvl1pPr>
          </a:lstStyle>
          <a:p>
            <a:pPr>
              <a:defRPr/>
            </a:pPr>
            <a:endParaRPr lang="en-US" altLang="en-US"/>
          </a:p>
        </p:txBody>
      </p:sp>
      <p:sp>
        <p:nvSpPr>
          <p:cNvPr id="5125" name="Rectangle 5">
            <a:extLst>
              <a:ext uri="{FF2B5EF4-FFF2-40B4-BE49-F238E27FC236}">
                <a16:creationId xmlns:a16="http://schemas.microsoft.com/office/drawing/2014/main" id="{DD977B3A-9CEE-56DA-73A2-092509DCFD2B}"/>
              </a:ext>
            </a:extLst>
          </p:cNvPr>
          <p:cNvSpPr>
            <a:spLocks noGrp="1" noChangeArrowheads="1"/>
          </p:cNvSpPr>
          <p:nvPr>
            <p:ph type="sldNum" sz="quarter" idx="3"/>
          </p:nvPr>
        </p:nvSpPr>
        <p:spPr bwMode="auto">
          <a:xfrm>
            <a:off x="4146550" y="9120188"/>
            <a:ext cx="3168650" cy="481012"/>
          </a:xfrm>
          <a:prstGeom prst="rect">
            <a:avLst/>
          </a:prstGeom>
          <a:noFill/>
          <a:ln w="9525">
            <a:noFill/>
            <a:miter lim="800000"/>
            <a:headEnd/>
            <a:tailEnd/>
          </a:ln>
          <a:effectLst/>
        </p:spPr>
        <p:txBody>
          <a:bodyPr vert="horz" wrap="square" lIns="94582" tIns="47292" rIns="94582" bIns="47292" numCol="1" anchor="b" anchorCtr="0" compatLnSpc="1">
            <a:prstTxWarp prst="textNoShape">
              <a:avLst/>
            </a:prstTxWarp>
          </a:bodyPr>
          <a:lstStyle>
            <a:lvl1pPr algn="r" defTabSz="941920">
              <a:defRPr sz="1300"/>
            </a:lvl1pPr>
          </a:lstStyle>
          <a:p>
            <a:pPr>
              <a:defRPr/>
            </a:pPr>
            <a:fld id="{C8322FAD-8901-42D2-B567-067EBF5144C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1975" y="2840038"/>
            <a:ext cx="6373813" cy="1960562"/>
          </a:xfrm>
        </p:spPr>
        <p:txBody>
          <a:bodyPr/>
          <a:lstStyle/>
          <a:p>
            <a:r>
              <a:rPr lang="en-US"/>
              <a:t>Click to edit Master title style</a:t>
            </a:r>
          </a:p>
        </p:txBody>
      </p:sp>
      <p:sp>
        <p:nvSpPr>
          <p:cNvPr id="3" name="Subtitle 2"/>
          <p:cNvSpPr>
            <a:spLocks noGrp="1"/>
          </p:cNvSpPr>
          <p:nvPr>
            <p:ph type="subTitle" idx="1"/>
          </p:nvPr>
        </p:nvSpPr>
        <p:spPr>
          <a:xfrm>
            <a:off x="1123950" y="5181600"/>
            <a:ext cx="5249863"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964C3CA-984B-86C3-AA68-B863035DCC9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CDE60B4-9ACE-F552-88A7-1F6DB17E84D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8F454DF-FAF3-8412-D017-9D87CC79A337}"/>
              </a:ext>
            </a:extLst>
          </p:cNvPr>
          <p:cNvSpPr>
            <a:spLocks noGrp="1" noChangeArrowheads="1"/>
          </p:cNvSpPr>
          <p:nvPr>
            <p:ph type="sldNum" sz="quarter" idx="12"/>
          </p:nvPr>
        </p:nvSpPr>
        <p:spPr>
          <a:ln/>
        </p:spPr>
        <p:txBody>
          <a:bodyPr/>
          <a:lstStyle>
            <a:lvl1pPr>
              <a:defRPr/>
            </a:lvl1pPr>
          </a:lstStyle>
          <a:p>
            <a:pPr>
              <a:defRPr/>
            </a:pPr>
            <a:fld id="{EF923C4A-F9D5-449C-9FD1-DBD784055E1B}" type="slidenum">
              <a:rPr lang="en-US" altLang="en-US"/>
              <a:pPr>
                <a:defRPr/>
              </a:pPr>
              <a:t>‹#›</a:t>
            </a:fld>
            <a:endParaRPr lang="en-US" altLang="en-US"/>
          </a:p>
        </p:txBody>
      </p:sp>
    </p:spTree>
    <p:extLst>
      <p:ext uri="{BB962C8B-B14F-4D97-AF65-F5344CB8AC3E}">
        <p14:creationId xmlns:p14="http://schemas.microsoft.com/office/powerpoint/2010/main" val="2863170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22AC36-2D4B-DE83-C185-B63179C45F4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10D6836-123C-24FF-0121-5417E28F6D8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3162313-8BF9-6A74-19FC-E49193A298AF}"/>
              </a:ext>
            </a:extLst>
          </p:cNvPr>
          <p:cNvSpPr>
            <a:spLocks noGrp="1" noChangeArrowheads="1"/>
          </p:cNvSpPr>
          <p:nvPr>
            <p:ph type="sldNum" sz="quarter" idx="12"/>
          </p:nvPr>
        </p:nvSpPr>
        <p:spPr>
          <a:ln/>
        </p:spPr>
        <p:txBody>
          <a:bodyPr/>
          <a:lstStyle>
            <a:lvl1pPr>
              <a:defRPr/>
            </a:lvl1pPr>
          </a:lstStyle>
          <a:p>
            <a:pPr>
              <a:defRPr/>
            </a:pPr>
            <a:fld id="{A6B7368B-5DD9-4B12-BE06-91B214EABB24}" type="slidenum">
              <a:rPr lang="en-US" altLang="en-US"/>
              <a:pPr>
                <a:defRPr/>
              </a:pPr>
              <a:t>‹#›</a:t>
            </a:fld>
            <a:endParaRPr lang="en-US" altLang="en-US"/>
          </a:p>
        </p:txBody>
      </p:sp>
    </p:spTree>
    <p:extLst>
      <p:ext uri="{BB962C8B-B14F-4D97-AF65-F5344CB8AC3E}">
        <p14:creationId xmlns:p14="http://schemas.microsoft.com/office/powerpoint/2010/main" val="2251100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2138" y="5875338"/>
            <a:ext cx="6373812"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92138" y="3875088"/>
            <a:ext cx="6373812"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531CE69-DEC2-740C-A9D5-27E99D2E19C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C31D2A2-0AD6-5972-2D62-13E67E7B4FF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C6041FF-AB9A-BEA8-DF7F-E2F6BBC093F6}"/>
              </a:ext>
            </a:extLst>
          </p:cNvPr>
          <p:cNvSpPr>
            <a:spLocks noGrp="1" noChangeArrowheads="1"/>
          </p:cNvSpPr>
          <p:nvPr>
            <p:ph type="sldNum" sz="quarter" idx="12"/>
          </p:nvPr>
        </p:nvSpPr>
        <p:spPr>
          <a:ln/>
        </p:spPr>
        <p:txBody>
          <a:bodyPr/>
          <a:lstStyle>
            <a:lvl1pPr>
              <a:defRPr/>
            </a:lvl1pPr>
          </a:lstStyle>
          <a:p>
            <a:pPr>
              <a:defRPr/>
            </a:pPr>
            <a:fld id="{59570058-ADEA-4353-AC07-B5250D44CFC7}" type="slidenum">
              <a:rPr lang="en-US" altLang="en-US"/>
              <a:pPr>
                <a:defRPr/>
              </a:pPr>
              <a:t>‹#›</a:t>
            </a:fld>
            <a:endParaRPr lang="en-US" altLang="en-US"/>
          </a:p>
        </p:txBody>
      </p:sp>
    </p:spTree>
    <p:extLst>
      <p:ext uri="{BB962C8B-B14F-4D97-AF65-F5344CB8AC3E}">
        <p14:creationId xmlns:p14="http://schemas.microsoft.com/office/powerpoint/2010/main" val="230244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3563" y="2641600"/>
            <a:ext cx="3108325"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24288" y="2641600"/>
            <a:ext cx="3109912"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91A3241-68D9-4E7F-CCEC-01301BC31E0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2C22C9E4-59D4-06AF-1754-A2926E062DE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9D4E9D-D5A7-2701-D2FB-5D1E11CCF2B3}"/>
              </a:ext>
            </a:extLst>
          </p:cNvPr>
          <p:cNvSpPr>
            <a:spLocks noGrp="1" noChangeArrowheads="1"/>
          </p:cNvSpPr>
          <p:nvPr>
            <p:ph type="sldNum" sz="quarter" idx="12"/>
          </p:nvPr>
        </p:nvSpPr>
        <p:spPr>
          <a:ln/>
        </p:spPr>
        <p:txBody>
          <a:bodyPr/>
          <a:lstStyle>
            <a:lvl1pPr>
              <a:defRPr/>
            </a:lvl1pPr>
          </a:lstStyle>
          <a:p>
            <a:pPr>
              <a:defRPr/>
            </a:pPr>
            <a:fld id="{0FE838B0-7A79-4B25-98B6-C47DCB93B7DB}" type="slidenum">
              <a:rPr lang="en-US" altLang="en-US"/>
              <a:pPr>
                <a:defRPr/>
              </a:pPr>
              <a:t>‹#›</a:t>
            </a:fld>
            <a:endParaRPr lang="en-US" altLang="en-US"/>
          </a:p>
        </p:txBody>
      </p:sp>
    </p:spTree>
    <p:extLst>
      <p:ext uri="{BB962C8B-B14F-4D97-AF65-F5344CB8AC3E}">
        <p14:creationId xmlns:p14="http://schemas.microsoft.com/office/powerpoint/2010/main" val="1158712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4650" y="366713"/>
            <a:ext cx="6748463"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74650" y="2046288"/>
            <a:ext cx="3313113"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74650" y="2900363"/>
            <a:ext cx="3313113"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08413" y="2046288"/>
            <a:ext cx="3314700"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08413" y="2900363"/>
            <a:ext cx="3314700"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1715B30-EA19-B6D0-3745-091F0CCCA03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FE6F8335-37FD-4B12-0604-EB746699A4A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99CD37EF-E049-A5DD-A446-7693BA84B2D9}"/>
              </a:ext>
            </a:extLst>
          </p:cNvPr>
          <p:cNvSpPr>
            <a:spLocks noGrp="1" noChangeArrowheads="1"/>
          </p:cNvSpPr>
          <p:nvPr>
            <p:ph type="sldNum" sz="quarter" idx="12"/>
          </p:nvPr>
        </p:nvSpPr>
        <p:spPr>
          <a:ln/>
        </p:spPr>
        <p:txBody>
          <a:bodyPr/>
          <a:lstStyle>
            <a:lvl1pPr>
              <a:defRPr/>
            </a:lvl1pPr>
          </a:lstStyle>
          <a:p>
            <a:pPr>
              <a:defRPr/>
            </a:pPr>
            <a:fld id="{3F45838B-957D-4070-BD06-68FDB6879BD8}" type="slidenum">
              <a:rPr lang="en-US" altLang="en-US"/>
              <a:pPr>
                <a:defRPr/>
              </a:pPr>
              <a:t>‹#›</a:t>
            </a:fld>
            <a:endParaRPr lang="en-US" altLang="en-US"/>
          </a:p>
        </p:txBody>
      </p:sp>
    </p:spTree>
    <p:extLst>
      <p:ext uri="{BB962C8B-B14F-4D97-AF65-F5344CB8AC3E}">
        <p14:creationId xmlns:p14="http://schemas.microsoft.com/office/powerpoint/2010/main" val="63468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ABD7484-0D5F-A728-A55A-6DE4567A7C3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97D66640-A456-E2E7-E6D9-F29D38A500B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01667170-0611-4A64-B1FF-8744747D9C5E}"/>
              </a:ext>
            </a:extLst>
          </p:cNvPr>
          <p:cNvSpPr>
            <a:spLocks noGrp="1" noChangeArrowheads="1"/>
          </p:cNvSpPr>
          <p:nvPr>
            <p:ph type="sldNum" sz="quarter" idx="12"/>
          </p:nvPr>
        </p:nvSpPr>
        <p:spPr>
          <a:ln/>
        </p:spPr>
        <p:txBody>
          <a:bodyPr/>
          <a:lstStyle>
            <a:lvl1pPr>
              <a:defRPr/>
            </a:lvl1pPr>
          </a:lstStyle>
          <a:p>
            <a:pPr>
              <a:defRPr/>
            </a:pPr>
            <a:fld id="{046BD70B-2389-462B-AAC6-CF836F1DA146}" type="slidenum">
              <a:rPr lang="en-US" altLang="en-US"/>
              <a:pPr>
                <a:defRPr/>
              </a:pPr>
              <a:t>‹#›</a:t>
            </a:fld>
            <a:endParaRPr lang="en-US" altLang="en-US"/>
          </a:p>
        </p:txBody>
      </p:sp>
    </p:spTree>
    <p:extLst>
      <p:ext uri="{BB962C8B-B14F-4D97-AF65-F5344CB8AC3E}">
        <p14:creationId xmlns:p14="http://schemas.microsoft.com/office/powerpoint/2010/main" val="2341192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3DAC026-4614-2A7D-A8E9-DDBFFE9F7BE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DE6BF646-7C12-C21B-FBE4-50B3EA49F37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2C6A4EA2-D0FC-E084-09E3-53191A5F11EE}"/>
              </a:ext>
            </a:extLst>
          </p:cNvPr>
          <p:cNvSpPr>
            <a:spLocks noGrp="1" noChangeArrowheads="1"/>
          </p:cNvSpPr>
          <p:nvPr>
            <p:ph type="sldNum" sz="quarter" idx="12"/>
          </p:nvPr>
        </p:nvSpPr>
        <p:spPr>
          <a:ln/>
        </p:spPr>
        <p:txBody>
          <a:bodyPr/>
          <a:lstStyle>
            <a:lvl1pPr>
              <a:defRPr/>
            </a:lvl1pPr>
          </a:lstStyle>
          <a:p>
            <a:pPr>
              <a:defRPr/>
            </a:pPr>
            <a:fld id="{4A7744D8-C6EC-4EF9-86E1-C8DE20F5F3FE}" type="slidenum">
              <a:rPr lang="en-US" altLang="en-US"/>
              <a:pPr>
                <a:defRPr/>
              </a:pPr>
              <a:t>‹#›</a:t>
            </a:fld>
            <a:endParaRPr lang="en-US" altLang="en-US"/>
          </a:p>
        </p:txBody>
      </p:sp>
    </p:spTree>
    <p:extLst>
      <p:ext uri="{BB962C8B-B14F-4D97-AF65-F5344CB8AC3E}">
        <p14:creationId xmlns:p14="http://schemas.microsoft.com/office/powerpoint/2010/main" val="2328279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4650" y="363538"/>
            <a:ext cx="246697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932113" y="363538"/>
            <a:ext cx="4191000"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74650" y="1912938"/>
            <a:ext cx="2466975"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3DCB490-2181-1BBC-EC70-92751A36582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9F3C8C1-8979-8EE1-F150-FD539FB3638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AD4B0C1-6F64-F1D3-8FA0-440F15FEE169}"/>
              </a:ext>
            </a:extLst>
          </p:cNvPr>
          <p:cNvSpPr>
            <a:spLocks noGrp="1" noChangeArrowheads="1"/>
          </p:cNvSpPr>
          <p:nvPr>
            <p:ph type="sldNum" sz="quarter" idx="12"/>
          </p:nvPr>
        </p:nvSpPr>
        <p:spPr>
          <a:ln/>
        </p:spPr>
        <p:txBody>
          <a:bodyPr/>
          <a:lstStyle>
            <a:lvl1pPr>
              <a:defRPr/>
            </a:lvl1pPr>
          </a:lstStyle>
          <a:p>
            <a:pPr>
              <a:defRPr/>
            </a:pPr>
            <a:fld id="{8FFEC21B-CFF4-4815-A778-2D240D281666}" type="slidenum">
              <a:rPr lang="en-US" altLang="en-US"/>
              <a:pPr>
                <a:defRPr/>
              </a:pPr>
              <a:t>‹#›</a:t>
            </a:fld>
            <a:endParaRPr lang="en-US" altLang="en-US"/>
          </a:p>
        </p:txBody>
      </p:sp>
    </p:spTree>
    <p:extLst>
      <p:ext uri="{BB962C8B-B14F-4D97-AF65-F5344CB8AC3E}">
        <p14:creationId xmlns:p14="http://schemas.microsoft.com/office/powerpoint/2010/main" val="39969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0025" y="6400800"/>
            <a:ext cx="4498975" cy="7556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470025" y="817563"/>
            <a:ext cx="4498975"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470025" y="7156450"/>
            <a:ext cx="4498975"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3B36A3E-6413-D087-60E1-5D2258A31C1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5CCCCEB-5898-F0D2-B700-FEBBA65FEF4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F6128AC2-4E22-37D3-DB1E-F2B64318C0F9}"/>
              </a:ext>
            </a:extLst>
          </p:cNvPr>
          <p:cNvSpPr>
            <a:spLocks noGrp="1" noChangeArrowheads="1"/>
          </p:cNvSpPr>
          <p:nvPr>
            <p:ph type="sldNum" sz="quarter" idx="12"/>
          </p:nvPr>
        </p:nvSpPr>
        <p:spPr>
          <a:ln/>
        </p:spPr>
        <p:txBody>
          <a:bodyPr/>
          <a:lstStyle>
            <a:lvl1pPr>
              <a:defRPr/>
            </a:lvl1pPr>
          </a:lstStyle>
          <a:p>
            <a:pPr>
              <a:defRPr/>
            </a:pPr>
            <a:fld id="{F56C46DB-986F-43EB-97F8-FE5EF30CEE6A}" type="slidenum">
              <a:rPr lang="en-US" altLang="en-US"/>
              <a:pPr>
                <a:defRPr/>
              </a:pPr>
              <a:t>‹#›</a:t>
            </a:fld>
            <a:endParaRPr lang="en-US" altLang="en-US"/>
          </a:p>
        </p:txBody>
      </p:sp>
    </p:spTree>
    <p:extLst>
      <p:ext uri="{BB962C8B-B14F-4D97-AF65-F5344CB8AC3E}">
        <p14:creationId xmlns:p14="http://schemas.microsoft.com/office/powerpoint/2010/main" val="1001914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3A49B3C-00C9-2423-8B66-5E9DFFF66CC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73AC15F-E549-B4CA-E433-34F101ECD81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F515895-3B55-F0E8-CF13-41E9FB521150}"/>
              </a:ext>
            </a:extLst>
          </p:cNvPr>
          <p:cNvSpPr>
            <a:spLocks noGrp="1" noChangeArrowheads="1"/>
          </p:cNvSpPr>
          <p:nvPr>
            <p:ph type="sldNum" sz="quarter" idx="12"/>
          </p:nvPr>
        </p:nvSpPr>
        <p:spPr>
          <a:ln/>
        </p:spPr>
        <p:txBody>
          <a:bodyPr/>
          <a:lstStyle>
            <a:lvl1pPr>
              <a:defRPr/>
            </a:lvl1pPr>
          </a:lstStyle>
          <a:p>
            <a:pPr>
              <a:defRPr/>
            </a:pPr>
            <a:fld id="{E8E06988-2928-4B67-8FAF-035C42FA36D7}" type="slidenum">
              <a:rPr lang="en-US" altLang="en-US"/>
              <a:pPr>
                <a:defRPr/>
              </a:pPr>
              <a:t>‹#›</a:t>
            </a:fld>
            <a:endParaRPr lang="en-US" altLang="en-US"/>
          </a:p>
        </p:txBody>
      </p:sp>
    </p:spTree>
    <p:extLst>
      <p:ext uri="{BB962C8B-B14F-4D97-AF65-F5344CB8AC3E}">
        <p14:creationId xmlns:p14="http://schemas.microsoft.com/office/powerpoint/2010/main" val="2491454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41938" y="812800"/>
            <a:ext cx="1592262" cy="7315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3563" y="812800"/>
            <a:ext cx="4625975" cy="7315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73C1936-BE2B-23DC-38C3-13754B49453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83CD556-D112-01B9-A68D-0ABD7154A32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6D5E015-47B3-2DE5-EFF4-AA2340FF4A40}"/>
              </a:ext>
            </a:extLst>
          </p:cNvPr>
          <p:cNvSpPr>
            <a:spLocks noGrp="1" noChangeArrowheads="1"/>
          </p:cNvSpPr>
          <p:nvPr>
            <p:ph type="sldNum" sz="quarter" idx="12"/>
          </p:nvPr>
        </p:nvSpPr>
        <p:spPr>
          <a:ln/>
        </p:spPr>
        <p:txBody>
          <a:bodyPr/>
          <a:lstStyle>
            <a:lvl1pPr>
              <a:defRPr/>
            </a:lvl1pPr>
          </a:lstStyle>
          <a:p>
            <a:pPr>
              <a:defRPr/>
            </a:pPr>
            <a:fld id="{74013AD2-30E9-4063-A264-18A1433BC1C7}" type="slidenum">
              <a:rPr lang="en-US" altLang="en-US"/>
              <a:pPr>
                <a:defRPr/>
              </a:pPr>
              <a:t>‹#›</a:t>
            </a:fld>
            <a:endParaRPr lang="en-US" altLang="en-US"/>
          </a:p>
        </p:txBody>
      </p:sp>
    </p:spTree>
    <p:extLst>
      <p:ext uri="{BB962C8B-B14F-4D97-AF65-F5344CB8AC3E}">
        <p14:creationId xmlns:p14="http://schemas.microsoft.com/office/powerpoint/2010/main" val="13597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2BAFA26-B615-A351-1B09-9248923EBC90}"/>
              </a:ext>
            </a:extLst>
          </p:cNvPr>
          <p:cNvSpPr>
            <a:spLocks noGrp="1" noChangeArrowheads="1"/>
          </p:cNvSpPr>
          <p:nvPr>
            <p:ph type="title"/>
          </p:nvPr>
        </p:nvSpPr>
        <p:spPr bwMode="auto">
          <a:xfrm>
            <a:off x="563563" y="812800"/>
            <a:ext cx="637063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EC4824C-46B6-87DB-506D-566689C0BD63}"/>
              </a:ext>
            </a:extLst>
          </p:cNvPr>
          <p:cNvSpPr>
            <a:spLocks noGrp="1" noChangeArrowheads="1"/>
          </p:cNvSpPr>
          <p:nvPr>
            <p:ph type="body" idx="1"/>
          </p:nvPr>
        </p:nvSpPr>
        <p:spPr bwMode="auto">
          <a:xfrm>
            <a:off x="563563" y="2641600"/>
            <a:ext cx="6370637"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DC92D37-4C4B-3997-0B10-0AB9374C21F6}"/>
              </a:ext>
            </a:extLst>
          </p:cNvPr>
          <p:cNvSpPr>
            <a:spLocks noGrp="1" noChangeArrowheads="1"/>
          </p:cNvSpPr>
          <p:nvPr>
            <p:ph type="dt" sz="half" idx="2"/>
          </p:nvPr>
        </p:nvSpPr>
        <p:spPr bwMode="auto">
          <a:xfrm>
            <a:off x="563563" y="8331200"/>
            <a:ext cx="15621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p>
        </p:txBody>
      </p:sp>
      <p:sp>
        <p:nvSpPr>
          <p:cNvPr id="1029" name="Rectangle 5">
            <a:extLst>
              <a:ext uri="{FF2B5EF4-FFF2-40B4-BE49-F238E27FC236}">
                <a16:creationId xmlns:a16="http://schemas.microsoft.com/office/drawing/2014/main" id="{35EAAC1A-3D6D-37F7-6B84-385390380431}"/>
              </a:ext>
            </a:extLst>
          </p:cNvPr>
          <p:cNvSpPr>
            <a:spLocks noGrp="1" noChangeArrowheads="1"/>
          </p:cNvSpPr>
          <p:nvPr>
            <p:ph type="ftr" sz="quarter" idx="3"/>
          </p:nvPr>
        </p:nvSpPr>
        <p:spPr bwMode="auto">
          <a:xfrm>
            <a:off x="2560638" y="8331200"/>
            <a:ext cx="2376487"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p>
        </p:txBody>
      </p:sp>
      <p:sp>
        <p:nvSpPr>
          <p:cNvPr id="1030" name="Rectangle 6">
            <a:extLst>
              <a:ext uri="{FF2B5EF4-FFF2-40B4-BE49-F238E27FC236}">
                <a16:creationId xmlns:a16="http://schemas.microsoft.com/office/drawing/2014/main" id="{325665BB-23FB-8D70-2A5D-617210E459E6}"/>
              </a:ext>
            </a:extLst>
          </p:cNvPr>
          <p:cNvSpPr>
            <a:spLocks noGrp="1" noChangeArrowheads="1"/>
          </p:cNvSpPr>
          <p:nvPr>
            <p:ph type="sldNum" sz="quarter" idx="4"/>
          </p:nvPr>
        </p:nvSpPr>
        <p:spPr bwMode="auto">
          <a:xfrm>
            <a:off x="5372100" y="8331200"/>
            <a:ext cx="15621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ED1C26B-B749-45C2-AE04-3AA28A94058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Line 7">
            <a:extLst>
              <a:ext uri="{FF2B5EF4-FFF2-40B4-BE49-F238E27FC236}">
                <a16:creationId xmlns:a16="http://schemas.microsoft.com/office/drawing/2014/main" id="{C42B08A1-A4EF-453A-9D9F-D82541F1A478}"/>
              </a:ext>
            </a:extLst>
          </p:cNvPr>
          <p:cNvSpPr>
            <a:spLocks noChangeShapeType="1"/>
          </p:cNvSpPr>
          <p:nvPr/>
        </p:nvSpPr>
        <p:spPr bwMode="auto">
          <a:xfrm flipV="1">
            <a:off x="-1588" y="990600"/>
            <a:ext cx="7497763" cy="0"/>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60" name="Text Box 12">
            <a:extLst>
              <a:ext uri="{FF2B5EF4-FFF2-40B4-BE49-F238E27FC236}">
                <a16:creationId xmlns:a16="http://schemas.microsoft.com/office/drawing/2014/main" id="{EC1D27AE-3AB5-2151-DE04-36A7EC7C0941}"/>
              </a:ext>
            </a:extLst>
          </p:cNvPr>
          <p:cNvSpPr txBox="1">
            <a:spLocks noChangeArrowheads="1"/>
          </p:cNvSpPr>
          <p:nvPr/>
        </p:nvSpPr>
        <p:spPr bwMode="auto">
          <a:xfrm>
            <a:off x="14288" y="7467600"/>
            <a:ext cx="3063875" cy="274638"/>
          </a:xfrm>
          <a:prstGeom prst="rect">
            <a:avLst/>
          </a:prstGeom>
          <a:noFill/>
          <a:ln w="9525">
            <a:noFill/>
            <a:miter lim="800000"/>
            <a:headEnd/>
            <a:tailEnd/>
          </a:ln>
          <a:effectLst/>
        </p:spPr>
        <p:txBody>
          <a:bodyPr>
            <a:spAutoFit/>
          </a:bodyPr>
          <a:lstStyle/>
          <a:p>
            <a:pPr>
              <a:spcBef>
                <a:spcPct val="50000"/>
              </a:spcBef>
              <a:defRPr/>
            </a:pPr>
            <a:r>
              <a:rPr lang="en-US" sz="1200" b="1" dirty="0">
                <a:effectLst>
                  <a:outerShdw blurRad="38100" dist="38100" dir="2700000" algn="tl">
                    <a:srgbClr val="C0C0C0"/>
                  </a:outerShdw>
                </a:effectLst>
                <a:latin typeface="Garamond" pitchFamily="18" charset="0"/>
              </a:rPr>
              <a:t>About </a:t>
            </a:r>
            <a:r>
              <a:rPr lang="en-US" sz="1200" b="1" i="1" dirty="0">
                <a:effectLst>
                  <a:outerShdw blurRad="38100" dist="38100" dir="2700000" algn="tl">
                    <a:srgbClr val="C0C0C0"/>
                  </a:outerShdw>
                </a:effectLst>
                <a:latin typeface="Garamond" pitchFamily="18" charset="0"/>
              </a:rPr>
              <a:t>Everingham &amp; Kerr, Inc.</a:t>
            </a:r>
          </a:p>
        </p:txBody>
      </p:sp>
      <p:sp>
        <p:nvSpPr>
          <p:cNvPr id="3076" name="Text Box 15">
            <a:extLst>
              <a:ext uri="{FF2B5EF4-FFF2-40B4-BE49-F238E27FC236}">
                <a16:creationId xmlns:a16="http://schemas.microsoft.com/office/drawing/2014/main" id="{79A72404-D803-7F6B-C53B-7AD9A2C2C298}"/>
              </a:ext>
            </a:extLst>
          </p:cNvPr>
          <p:cNvSpPr txBox="1">
            <a:spLocks noChangeArrowheads="1"/>
          </p:cNvSpPr>
          <p:nvPr/>
        </p:nvSpPr>
        <p:spPr bwMode="auto">
          <a:xfrm>
            <a:off x="14288" y="7680325"/>
            <a:ext cx="54102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50000"/>
              </a:spcBef>
              <a:buFontTx/>
              <a:buNone/>
            </a:pPr>
            <a:r>
              <a:rPr lang="en-US" altLang="en-US" sz="1000" dirty="0">
                <a:cs typeface="Times New Roman" panose="02020603050405020304" pitchFamily="18" charset="0"/>
              </a:rPr>
              <a:t>Everingham &amp; Kerr is a merger and acquisition advisory firm that specializes in providing intermediary services for lower middle market companies and entrepreneurs. The firm assists clients across all industries and offers various services including mergers, acquisitions, divestitures, valuations, transaction consulting and exit planning. The firm's client base has included public and private corporations, investor groups, individual entrepreneurs, management buyout groups and family buyout participants.  Everingham &amp; Kerr’s focus is on providing lower middle market companies with highly professional services typically available only from large investment banks servicing much larger clients.  The firm provides the resources and highly experienced personnel necessary to ensure maximum results produced efficiently and confidentially. </a:t>
            </a:r>
          </a:p>
        </p:txBody>
      </p:sp>
      <p:sp>
        <p:nvSpPr>
          <p:cNvPr id="3077" name="Text Box 19">
            <a:extLst>
              <a:ext uri="{FF2B5EF4-FFF2-40B4-BE49-F238E27FC236}">
                <a16:creationId xmlns:a16="http://schemas.microsoft.com/office/drawing/2014/main" id="{F626BF5F-1E3D-4315-ECDC-895BBB478221}"/>
              </a:ext>
            </a:extLst>
          </p:cNvPr>
          <p:cNvSpPr txBox="1">
            <a:spLocks noChangeArrowheads="1"/>
          </p:cNvSpPr>
          <p:nvPr/>
        </p:nvSpPr>
        <p:spPr bwMode="auto">
          <a:xfrm>
            <a:off x="-51816" y="1036397"/>
            <a:ext cx="5576888" cy="661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1800" i="1" dirty="0">
                <a:solidFill>
                  <a:srgbClr val="000099"/>
                </a:solidFill>
                <a:cs typeface="Times New Roman" panose="02020603050405020304" pitchFamily="18" charset="0"/>
              </a:rPr>
              <a:t>Everingham &amp; Kerr, Inc. is pleased to announce that</a:t>
            </a:r>
            <a:endParaRPr lang="en-US" altLang="en-US" sz="1800" b="1" dirty="0">
              <a:solidFill>
                <a:srgbClr val="000099"/>
              </a:solidFill>
              <a:cs typeface="Times New Roman" panose="02020603050405020304" pitchFamily="18" charset="0"/>
            </a:endParaRPr>
          </a:p>
          <a:p>
            <a:pPr algn="ctr">
              <a:spcBef>
                <a:spcPct val="0"/>
              </a:spcBef>
              <a:buFontTx/>
              <a:buNone/>
            </a:pPr>
            <a:endParaRPr lang="en-US" altLang="en-US" sz="1600" b="1" dirty="0">
              <a:solidFill>
                <a:srgbClr val="000099"/>
              </a:solidFill>
              <a:cs typeface="Times New Roman" panose="02020603050405020304" pitchFamily="18" charset="0"/>
            </a:endParaRPr>
          </a:p>
          <a:p>
            <a:pPr algn="ctr">
              <a:spcBef>
                <a:spcPct val="0"/>
              </a:spcBef>
              <a:buFontTx/>
              <a:buNone/>
            </a:pPr>
            <a:r>
              <a:rPr lang="en-US" altLang="en-US" sz="1600" b="1" dirty="0" err="1">
                <a:solidFill>
                  <a:srgbClr val="000099"/>
                </a:solidFill>
                <a:cs typeface="Times New Roman" panose="02020603050405020304" pitchFamily="18" charset="0"/>
              </a:rPr>
              <a:t>LogoLinens</a:t>
            </a:r>
            <a:r>
              <a:rPr lang="en-US" altLang="en-US" sz="1600" b="1" dirty="0">
                <a:solidFill>
                  <a:srgbClr val="000099"/>
                </a:solidFill>
                <a:cs typeface="Times New Roman" panose="02020603050405020304" pitchFamily="18" charset="0"/>
              </a:rPr>
              <a:t>, a division of Imperial Wholesale, Inc. </a:t>
            </a:r>
          </a:p>
          <a:p>
            <a:pPr algn="ctr">
              <a:spcBef>
                <a:spcPct val="0"/>
              </a:spcBef>
              <a:buFontTx/>
              <a:buNone/>
            </a:pPr>
            <a:r>
              <a:rPr lang="en-US" altLang="en-US" sz="1600" i="1" dirty="0">
                <a:solidFill>
                  <a:srgbClr val="000099"/>
                </a:solidFill>
                <a:cs typeface="Times New Roman" panose="02020603050405020304" pitchFamily="18" charset="0"/>
              </a:rPr>
              <a:t>has been acquired by</a:t>
            </a:r>
            <a:endParaRPr lang="en-US" altLang="en-US" sz="1600" dirty="0">
              <a:solidFill>
                <a:srgbClr val="000099"/>
              </a:solidFill>
              <a:cs typeface="Times New Roman" panose="02020603050405020304" pitchFamily="18" charset="0"/>
            </a:endParaRPr>
          </a:p>
          <a:p>
            <a:pPr algn="ctr">
              <a:spcBef>
                <a:spcPct val="0"/>
              </a:spcBef>
              <a:buFontTx/>
              <a:buNone/>
            </a:pPr>
            <a:r>
              <a:rPr lang="en-US" altLang="en-US" sz="1600" b="1" dirty="0">
                <a:solidFill>
                  <a:srgbClr val="000099"/>
                </a:solidFill>
                <a:cs typeface="Times New Roman" panose="02020603050405020304" pitchFamily="18" charset="0"/>
              </a:rPr>
              <a:t>Sign-Zone, LLC / Showdown Displays, </a:t>
            </a:r>
          </a:p>
          <a:p>
            <a:pPr algn="ctr">
              <a:spcBef>
                <a:spcPct val="0"/>
              </a:spcBef>
              <a:buFontTx/>
              <a:buNone/>
            </a:pPr>
            <a:r>
              <a:rPr lang="en-US" altLang="en-US" sz="1600" b="1" dirty="0">
                <a:solidFill>
                  <a:srgbClr val="000099"/>
                </a:solidFill>
                <a:cs typeface="Times New Roman" panose="02020603050405020304" pitchFamily="18" charset="0"/>
              </a:rPr>
              <a:t>a portfolio company of Pfingsten Partners, LLC</a:t>
            </a:r>
          </a:p>
          <a:p>
            <a:pPr algn="ctr">
              <a:spcBef>
                <a:spcPct val="0"/>
              </a:spcBef>
              <a:buFontTx/>
              <a:buNone/>
            </a:pPr>
            <a:endParaRPr lang="en-US" altLang="en-US" sz="1600" b="1" dirty="0">
              <a:solidFill>
                <a:srgbClr val="000099"/>
              </a:solidFill>
              <a:cs typeface="Times New Roman" panose="02020603050405020304" pitchFamily="18" charset="0"/>
            </a:endParaRPr>
          </a:p>
          <a:p>
            <a:pPr algn="ctr">
              <a:spcBef>
                <a:spcPct val="0"/>
              </a:spcBef>
              <a:buFontTx/>
              <a:buNone/>
            </a:pPr>
            <a:endParaRPr lang="en-US" altLang="en-US" sz="1000" b="1" dirty="0">
              <a:cs typeface="Times New Roman" panose="02020603050405020304" pitchFamily="18" charset="0"/>
            </a:endParaRPr>
          </a:p>
          <a:p>
            <a:pPr algn="just">
              <a:spcBef>
                <a:spcPct val="50000"/>
              </a:spcBef>
              <a:buFontTx/>
              <a:buNone/>
            </a:pPr>
            <a:endParaRPr lang="en-US" altLang="en-US" sz="1000" b="1" dirty="0">
              <a:cs typeface="Times New Roman" panose="02020603050405020304" pitchFamily="18" charset="0"/>
            </a:endParaRPr>
          </a:p>
          <a:p>
            <a:pPr algn="just">
              <a:spcBef>
                <a:spcPct val="50000"/>
              </a:spcBef>
              <a:buFontTx/>
              <a:buNone/>
            </a:pPr>
            <a:r>
              <a:rPr lang="en-US" altLang="en-US" sz="1000" b="1" dirty="0">
                <a:cs typeface="Times New Roman" panose="02020603050405020304" pitchFamily="18" charset="0"/>
              </a:rPr>
              <a:t>Press Release </a:t>
            </a:r>
            <a:r>
              <a:rPr lang="en-US" altLang="en-US" sz="1000" dirty="0">
                <a:cs typeface="Times New Roman" panose="02020603050405020304" pitchFamily="18" charset="0"/>
              </a:rPr>
              <a:t>– </a:t>
            </a:r>
            <a:r>
              <a:rPr lang="en-US" altLang="en-US" sz="1000" i="1" dirty="0">
                <a:cs typeface="Times New Roman" panose="02020603050405020304" pitchFamily="18" charset="0"/>
              </a:rPr>
              <a:t> </a:t>
            </a:r>
            <a:r>
              <a:rPr lang="en-US" altLang="zh-TW" sz="1000" i="1" dirty="0">
                <a:ea typeface="新細明體" panose="02020500000000000000" pitchFamily="18" charset="-120"/>
                <a:cs typeface="Times New Roman" panose="02020603050405020304" pitchFamily="18" charset="0"/>
              </a:rPr>
              <a:t>November 3, 2026</a:t>
            </a:r>
            <a:endParaRPr lang="en-US" altLang="en-US" sz="1000" i="1" dirty="0">
              <a:cs typeface="Times New Roman" panose="02020603050405020304" pitchFamily="18" charset="0"/>
            </a:endParaRPr>
          </a:p>
          <a:p>
            <a:pPr algn="just">
              <a:spcBef>
                <a:spcPts val="300"/>
              </a:spcBef>
              <a:spcAft>
                <a:spcPts val="0"/>
              </a:spcAft>
              <a:buFontTx/>
              <a:buNone/>
            </a:pPr>
            <a:br>
              <a:rPr lang="en-US" altLang="en-US" sz="1000" dirty="0">
                <a:cs typeface="Times New Roman" panose="02020603050405020304" pitchFamily="18" charset="0"/>
              </a:rPr>
            </a:br>
            <a:r>
              <a:rPr lang="en-US" altLang="en-US" sz="1000" dirty="0">
                <a:cs typeface="Times New Roman" panose="02020603050405020304" pitchFamily="18" charset="0"/>
              </a:rPr>
              <a:t>Everingham &amp; Kerr, Inc. announced today that </a:t>
            </a:r>
            <a:r>
              <a:rPr lang="en-US" altLang="en-US" sz="1000" dirty="0" err="1">
                <a:cs typeface="Times New Roman" panose="02020603050405020304" pitchFamily="18" charset="0"/>
              </a:rPr>
              <a:t>LogoLinens</a:t>
            </a:r>
            <a:r>
              <a:rPr lang="en-US" altLang="en-US" sz="1000" dirty="0">
                <a:cs typeface="Times New Roman" panose="02020603050405020304" pitchFamily="18" charset="0"/>
              </a:rPr>
              <a:t> </a:t>
            </a:r>
            <a:r>
              <a:rPr lang="en-US" altLang="en-US" sz="1000" i="1" dirty="0">
                <a:cs typeface="Times New Roman" panose="02020603050405020304" pitchFamily="18" charset="0"/>
              </a:rPr>
              <a:t>(the “Company” or “</a:t>
            </a:r>
            <a:r>
              <a:rPr lang="en-US" altLang="en-US" sz="1000" i="1" dirty="0" err="1">
                <a:cs typeface="Times New Roman" panose="02020603050405020304" pitchFamily="18" charset="0"/>
              </a:rPr>
              <a:t>LogoLinens</a:t>
            </a:r>
            <a:r>
              <a:rPr lang="en-US" altLang="en-US" sz="1000" i="1" dirty="0">
                <a:cs typeface="Times New Roman" panose="02020603050405020304" pitchFamily="18" charset="0"/>
              </a:rPr>
              <a:t>”)</a:t>
            </a:r>
            <a:r>
              <a:rPr lang="en-US" altLang="en-US" sz="1000" dirty="0">
                <a:cs typeface="Times New Roman" panose="02020603050405020304" pitchFamily="18" charset="0"/>
              </a:rPr>
              <a:t>, a division of Imperial Wholesale, Inc. </a:t>
            </a:r>
            <a:r>
              <a:rPr lang="en-US" altLang="en-US" sz="1000" i="1" dirty="0">
                <a:cs typeface="Times New Roman" panose="02020603050405020304" pitchFamily="18" charset="0"/>
              </a:rPr>
              <a:t>(“Imperial”), </a:t>
            </a:r>
            <a:r>
              <a:rPr lang="en-US" altLang="en-US" sz="1000" dirty="0">
                <a:cs typeface="Times New Roman" panose="02020603050405020304" pitchFamily="18" charset="0"/>
              </a:rPr>
              <a:t>has been acquired by Sign-Zone, LLC / Showdown Displays </a:t>
            </a:r>
            <a:r>
              <a:rPr lang="en-US" altLang="en-US" sz="1000" i="1" dirty="0">
                <a:cs typeface="Times New Roman" panose="02020603050405020304" pitchFamily="18" charset="0"/>
              </a:rPr>
              <a:t>(“Sign-Zone”)</a:t>
            </a:r>
            <a:r>
              <a:rPr lang="en-US" altLang="en-US" sz="1000" dirty="0">
                <a:cs typeface="Times New Roman" panose="02020603050405020304" pitchFamily="18" charset="0"/>
              </a:rPr>
              <a:t>, a portfolio company of Pfingsten Partners, LLC </a:t>
            </a:r>
            <a:r>
              <a:rPr lang="en-US" altLang="en-US" sz="1000" i="1" dirty="0">
                <a:cs typeface="Times New Roman" panose="02020603050405020304" pitchFamily="18" charset="0"/>
              </a:rPr>
              <a:t>(“Pfingsten”)</a:t>
            </a:r>
            <a:r>
              <a:rPr lang="en-US" altLang="en-US" sz="1000" dirty="0">
                <a:cs typeface="Times New Roman" panose="02020603050405020304" pitchFamily="18" charset="0"/>
              </a:rPr>
              <a:t>. </a:t>
            </a:r>
            <a:r>
              <a:rPr lang="en-US" altLang="ja-JP" sz="1000" dirty="0">
                <a:ea typeface="MS PGothic" panose="020B0600070205080204" pitchFamily="34" charset="-128"/>
              </a:rPr>
              <a:t>Terms of the transaction were not disclosed.</a:t>
            </a:r>
          </a:p>
          <a:p>
            <a:pPr algn="just">
              <a:spcBef>
                <a:spcPts val="300"/>
              </a:spcBef>
              <a:spcAft>
                <a:spcPts val="0"/>
              </a:spcAft>
              <a:buNone/>
            </a:pPr>
            <a:r>
              <a:rPr lang="en-US" altLang="en-US" sz="1000" dirty="0" err="1"/>
              <a:t>LogoLinens</a:t>
            </a:r>
            <a:r>
              <a:rPr lang="en-US" altLang="en-US" sz="1000" dirty="0"/>
              <a:t> is a process-driven and production-driven supplier to the promotional products and advertising specialties industries, offering consistent quality, fast turnaround, and strong repeat demand from a national base of reseller customers.  The business specializes in customized textile products sold to resellers and marketing companies, combining in-house manufacturing capabilities with a refined, repeatable production system developed over time. For more information, please visit: www.logolinens.com.</a:t>
            </a:r>
          </a:p>
          <a:p>
            <a:pPr algn="just">
              <a:spcBef>
                <a:spcPts val="300"/>
              </a:spcBef>
              <a:spcAft>
                <a:spcPts val="0"/>
              </a:spcAft>
              <a:buNone/>
            </a:pPr>
            <a:r>
              <a:rPr lang="en-US" altLang="en-US" sz="1000" dirty="0"/>
              <a:t>Sign-Zone is a manufacturer of wide format, portable promotional signage and displays under the Showdown Displays, AAA Innovations and Karisma Decor brand names. Products include custom-converted table covers, retractable banners, event tents, sail signs, floor displays and other displays. Sign-Zone sells through an extensive network of promotional product distributors, sign shops and printers to end users in diverse end markets such as education, healthcare, financial services and technology. Sign-Zone is headquartered in Brooklyn Center, MN with additional facilities in Ramsey, MN, </a:t>
            </a:r>
            <a:r>
              <a:rPr lang="en-US" altLang="en-US" sz="1000" dirty="0" err="1"/>
              <a:t>Přestanov</a:t>
            </a:r>
            <a:r>
              <a:rPr lang="en-US" altLang="en-US" sz="1000" dirty="0"/>
              <a:t>, Czech Republic, and Orangeburg, NY. For more information, please visit: www.signzoneinc.com.</a:t>
            </a:r>
          </a:p>
          <a:p>
            <a:pPr algn="just">
              <a:spcBef>
                <a:spcPts val="300"/>
              </a:spcBef>
              <a:spcAft>
                <a:spcPts val="0"/>
              </a:spcAft>
              <a:buNone/>
            </a:pPr>
            <a:r>
              <a:rPr lang="en-US" altLang="en-US" sz="1000" dirty="0"/>
              <a:t>Headquartered </a:t>
            </a:r>
            <a:r>
              <a:rPr lang="en-US" altLang="en-US" sz="1000"/>
              <a:t>in Chicago, </a:t>
            </a:r>
            <a:r>
              <a:rPr lang="en-US" altLang="en-US" sz="1000" dirty="0"/>
              <a:t>IL, Pfingsten is an operationally focused private equity firm formed in 1989. For more information, please visit: www.pfingsten.com.</a:t>
            </a:r>
            <a:endParaRPr lang="en-US" altLang="en-US" sz="1000" dirty="0">
              <a:ea typeface="MS PGothic" panose="020B0600070205080204" pitchFamily="34" charset="-128"/>
            </a:endParaRPr>
          </a:p>
          <a:p>
            <a:pPr algn="just">
              <a:spcBef>
                <a:spcPts val="300"/>
              </a:spcBef>
              <a:spcAft>
                <a:spcPts val="0"/>
              </a:spcAft>
              <a:buFontTx/>
              <a:buNone/>
            </a:pPr>
            <a:r>
              <a:rPr lang="en-US" altLang="en-US" sz="1000" dirty="0">
                <a:ea typeface="MS PGothic" panose="020B0600070205080204" pitchFamily="34" charset="-128"/>
              </a:rPr>
              <a:t>Everingham &amp; Kerr initiated the transaction, acted as the exclusive financial advisor and negotiated the transaction for </a:t>
            </a:r>
            <a:r>
              <a:rPr lang="en-US" altLang="en-US" sz="1000" dirty="0" err="1"/>
              <a:t>LogoLinens</a:t>
            </a:r>
            <a:r>
              <a:rPr lang="en-US" altLang="en-US" sz="1000" dirty="0"/>
              <a:t>.</a:t>
            </a:r>
          </a:p>
          <a:p>
            <a:pPr algn="just">
              <a:spcBef>
                <a:spcPts val="300"/>
              </a:spcBef>
              <a:spcAft>
                <a:spcPts val="0"/>
              </a:spcAft>
              <a:buFontTx/>
              <a:buNone/>
            </a:pPr>
            <a:r>
              <a:rPr lang="en-US" altLang="en-US" sz="1000" b="1" dirty="0">
                <a:solidFill>
                  <a:schemeClr val="accent2"/>
                </a:solidFill>
                <a:ea typeface="MS PGothic" panose="020B0600070205080204" pitchFamily="34" charset="-128"/>
              </a:rPr>
              <a:t>For more information on this transaction, please contact Joseph A. Vanore at jav@everkerr.com or 856.546.6655 x114.</a:t>
            </a:r>
          </a:p>
        </p:txBody>
      </p:sp>
      <p:sp>
        <p:nvSpPr>
          <p:cNvPr id="3078" name="Line 20">
            <a:extLst>
              <a:ext uri="{FF2B5EF4-FFF2-40B4-BE49-F238E27FC236}">
                <a16:creationId xmlns:a16="http://schemas.microsoft.com/office/drawing/2014/main" id="{8CF76964-88FF-A058-5C0E-694CBA2666CF}"/>
              </a:ext>
            </a:extLst>
          </p:cNvPr>
          <p:cNvSpPr>
            <a:spLocks noChangeShapeType="1"/>
          </p:cNvSpPr>
          <p:nvPr/>
        </p:nvSpPr>
        <p:spPr bwMode="auto">
          <a:xfrm>
            <a:off x="0" y="7467600"/>
            <a:ext cx="5578475"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79" name="Rectangle 21">
            <a:extLst>
              <a:ext uri="{FF2B5EF4-FFF2-40B4-BE49-F238E27FC236}">
                <a16:creationId xmlns:a16="http://schemas.microsoft.com/office/drawing/2014/main" id="{486B8883-0F04-4B6D-A410-F32A051A51BB}"/>
              </a:ext>
            </a:extLst>
          </p:cNvPr>
          <p:cNvSpPr>
            <a:spLocks noChangeArrowheads="1"/>
          </p:cNvSpPr>
          <p:nvPr/>
        </p:nvSpPr>
        <p:spPr bwMode="auto">
          <a:xfrm>
            <a:off x="5578475" y="0"/>
            <a:ext cx="1919288" cy="9144000"/>
          </a:xfrm>
          <a:prstGeom prst="rect">
            <a:avLst/>
          </a:prstGeom>
          <a:solidFill>
            <a:srgbClr val="000066"/>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8870" name="Text Box 22">
            <a:extLst>
              <a:ext uri="{FF2B5EF4-FFF2-40B4-BE49-F238E27FC236}">
                <a16:creationId xmlns:a16="http://schemas.microsoft.com/office/drawing/2014/main" id="{1EC3792D-2DA7-74A1-F0BA-E7B577CF1B10}"/>
              </a:ext>
            </a:extLst>
          </p:cNvPr>
          <p:cNvSpPr txBox="1">
            <a:spLocks noChangeArrowheads="1"/>
          </p:cNvSpPr>
          <p:nvPr/>
        </p:nvSpPr>
        <p:spPr bwMode="auto">
          <a:xfrm>
            <a:off x="4816475" y="141288"/>
            <a:ext cx="3429000" cy="1208087"/>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defRPr/>
            </a:pPr>
            <a:r>
              <a:rPr lang="en-US" altLang="en-US" sz="2200" b="1" dirty="0">
                <a:solidFill>
                  <a:srgbClr val="FFFFCC"/>
                </a:solidFill>
                <a:effectLst>
                  <a:outerShdw blurRad="38100" dist="38100" dir="2700000" algn="tl">
                    <a:srgbClr val="C0C0C0"/>
                  </a:outerShdw>
                </a:effectLst>
                <a:latin typeface="Garamond" panose="02020404030301010803" pitchFamily="18" charset="0"/>
              </a:rPr>
              <a:t>PRESS </a:t>
            </a:r>
            <a:br>
              <a:rPr lang="en-US" altLang="en-US" sz="2200" b="1" dirty="0">
                <a:solidFill>
                  <a:srgbClr val="FFFFCC"/>
                </a:solidFill>
                <a:effectLst>
                  <a:outerShdw blurRad="38100" dist="38100" dir="2700000" algn="tl">
                    <a:srgbClr val="C0C0C0"/>
                  </a:outerShdw>
                </a:effectLst>
                <a:latin typeface="Garamond" panose="02020404030301010803" pitchFamily="18" charset="0"/>
              </a:rPr>
            </a:br>
            <a:r>
              <a:rPr lang="en-US" altLang="en-US" sz="2200" b="1" dirty="0">
                <a:solidFill>
                  <a:srgbClr val="FFFFCC"/>
                </a:solidFill>
                <a:effectLst>
                  <a:outerShdw blurRad="38100" dist="38100" dir="2700000" algn="tl">
                    <a:srgbClr val="C0C0C0"/>
                  </a:outerShdw>
                </a:effectLst>
                <a:latin typeface="Garamond" panose="02020404030301010803" pitchFamily="18" charset="0"/>
              </a:rPr>
              <a:t>RELEASE</a:t>
            </a:r>
            <a:br>
              <a:rPr lang="en-US" altLang="en-US" sz="2000" b="1" i="1" dirty="0">
                <a:solidFill>
                  <a:srgbClr val="FFFFCC"/>
                </a:solidFill>
                <a:effectLst>
                  <a:outerShdw blurRad="38100" dist="38100" dir="2700000" algn="tl">
                    <a:srgbClr val="C0C0C0"/>
                  </a:outerShdw>
                </a:effectLst>
                <a:latin typeface="Garamond" panose="02020404030301010803" pitchFamily="18" charset="0"/>
              </a:rPr>
            </a:br>
            <a:r>
              <a:rPr lang="en-US" altLang="en-US" sz="1200" b="1" i="1" dirty="0">
                <a:solidFill>
                  <a:srgbClr val="FFFFCC"/>
                </a:solidFill>
                <a:latin typeface="Garamond" panose="02020404030301010803" pitchFamily="18" charset="0"/>
              </a:rPr>
              <a:t>for immediate release</a:t>
            </a:r>
          </a:p>
          <a:p>
            <a:pPr algn="ctr">
              <a:spcBef>
                <a:spcPct val="50000"/>
              </a:spcBef>
              <a:defRPr/>
            </a:pPr>
            <a:r>
              <a:rPr lang="en-US" altLang="zh-TW" sz="1100" b="1" u="sng" dirty="0">
                <a:solidFill>
                  <a:srgbClr val="FF0000"/>
                </a:solidFill>
              </a:rPr>
              <a:t>November 3, 2026</a:t>
            </a:r>
            <a:endParaRPr lang="en-US" altLang="en-US" sz="1100" b="1" u="sng" dirty="0">
              <a:solidFill>
                <a:srgbClr val="FF0000"/>
              </a:solidFill>
            </a:endParaRPr>
          </a:p>
        </p:txBody>
      </p:sp>
      <p:sp>
        <p:nvSpPr>
          <p:cNvPr id="3081" name="Text Box 23">
            <a:extLst>
              <a:ext uri="{FF2B5EF4-FFF2-40B4-BE49-F238E27FC236}">
                <a16:creationId xmlns:a16="http://schemas.microsoft.com/office/drawing/2014/main" id="{12184116-86EA-B39C-2BDF-4B1D7264DD6B}"/>
              </a:ext>
            </a:extLst>
          </p:cNvPr>
          <p:cNvSpPr txBox="1">
            <a:spLocks noChangeArrowheads="1"/>
          </p:cNvSpPr>
          <p:nvPr/>
        </p:nvSpPr>
        <p:spPr bwMode="auto">
          <a:xfrm>
            <a:off x="5349875" y="3590925"/>
            <a:ext cx="2362200"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1200" b="1" i="1" dirty="0">
                <a:solidFill>
                  <a:srgbClr val="FFFFCC"/>
                </a:solidFill>
                <a:latin typeface="Garamond" panose="02020404030301010803" pitchFamily="18" charset="0"/>
              </a:rPr>
              <a:t>Everingham &amp; Kerr, Inc.</a:t>
            </a:r>
            <a:br>
              <a:rPr lang="en-US" altLang="en-US" sz="1100" b="1" i="1" dirty="0">
                <a:solidFill>
                  <a:srgbClr val="FFFFCC"/>
                </a:solidFill>
                <a:latin typeface="Garamond" panose="02020404030301010803" pitchFamily="18" charset="0"/>
              </a:rPr>
            </a:br>
            <a:endParaRPr lang="en-US" altLang="en-US" sz="1100" b="1" i="1" dirty="0">
              <a:solidFill>
                <a:srgbClr val="FFFFCC"/>
              </a:solidFill>
              <a:latin typeface="Garamond" panose="02020404030301010803" pitchFamily="18" charset="0"/>
            </a:endParaRPr>
          </a:p>
          <a:p>
            <a:pPr algn="ctr">
              <a:spcBef>
                <a:spcPct val="50000"/>
              </a:spcBef>
              <a:buFontTx/>
              <a:buNone/>
            </a:pPr>
            <a:r>
              <a:rPr lang="en-US" altLang="en-US" sz="1100" b="1" dirty="0">
                <a:solidFill>
                  <a:srgbClr val="FFFFCC"/>
                </a:solidFill>
                <a:latin typeface="Garamond" panose="02020404030301010803" pitchFamily="18" charset="0"/>
              </a:rPr>
              <a:t>Phone: 856.546.6655 x114</a:t>
            </a:r>
            <a:br>
              <a:rPr lang="en-US" altLang="en-US" sz="1100" b="1" dirty="0">
                <a:solidFill>
                  <a:srgbClr val="FFFFCC"/>
                </a:solidFill>
                <a:latin typeface="Garamond" panose="02020404030301010803" pitchFamily="18" charset="0"/>
              </a:rPr>
            </a:br>
            <a:r>
              <a:rPr lang="en-US" altLang="en-US" sz="1100" b="1" dirty="0">
                <a:solidFill>
                  <a:srgbClr val="FFFFCC"/>
                </a:solidFill>
                <a:latin typeface="Garamond" panose="02020404030301010803" pitchFamily="18" charset="0"/>
              </a:rPr>
              <a:t>Fax: 856.546.2806</a:t>
            </a:r>
            <a:br>
              <a:rPr lang="en-US" altLang="en-US" sz="1100" b="1" dirty="0">
                <a:solidFill>
                  <a:srgbClr val="FFFFCC"/>
                </a:solidFill>
                <a:latin typeface="Garamond" panose="02020404030301010803" pitchFamily="18" charset="0"/>
              </a:rPr>
            </a:br>
            <a:r>
              <a:rPr lang="en-US" altLang="en-US" sz="1100" b="1" dirty="0">
                <a:solidFill>
                  <a:srgbClr val="FFFFCC"/>
                </a:solidFill>
                <a:latin typeface="Garamond" panose="02020404030301010803" pitchFamily="18" charset="0"/>
              </a:rPr>
              <a:t>E-Mail: jav@everkerr.com </a:t>
            </a:r>
            <a:br>
              <a:rPr lang="en-US" altLang="en-US" sz="1100" b="1" dirty="0">
                <a:solidFill>
                  <a:srgbClr val="FFFFCC"/>
                </a:solidFill>
                <a:latin typeface="Garamond" panose="02020404030301010803" pitchFamily="18" charset="0"/>
              </a:rPr>
            </a:br>
            <a:r>
              <a:rPr lang="en-US" altLang="en-US" sz="1100" b="1" dirty="0">
                <a:solidFill>
                  <a:srgbClr val="FFFFCC"/>
                </a:solidFill>
                <a:latin typeface="Garamond" panose="02020404030301010803" pitchFamily="18" charset="0"/>
              </a:rPr>
              <a:t>Website: www.everkerr.com</a:t>
            </a:r>
          </a:p>
          <a:p>
            <a:pPr algn="ctr">
              <a:spcBef>
                <a:spcPct val="50000"/>
              </a:spcBef>
              <a:buFontTx/>
              <a:buNone/>
            </a:pPr>
            <a:endParaRPr lang="en-US" altLang="en-US" sz="1100" b="1" dirty="0">
              <a:solidFill>
                <a:srgbClr val="FFFFCC"/>
              </a:solidFill>
              <a:latin typeface="Garamond" panose="02020404030301010803" pitchFamily="18" charset="0"/>
            </a:endParaRPr>
          </a:p>
          <a:p>
            <a:pPr algn="ctr">
              <a:spcBef>
                <a:spcPct val="0"/>
              </a:spcBef>
              <a:buFontTx/>
              <a:buNone/>
            </a:pPr>
            <a:endParaRPr lang="en-US" altLang="en-US" sz="1100" b="1" dirty="0">
              <a:solidFill>
                <a:srgbClr val="FFFFCC"/>
              </a:solidFill>
            </a:endParaRPr>
          </a:p>
          <a:p>
            <a:pPr algn="ctr">
              <a:spcBef>
                <a:spcPct val="0"/>
              </a:spcBef>
              <a:buFontTx/>
              <a:buNone/>
            </a:pPr>
            <a:endParaRPr lang="en-US" altLang="en-US" sz="1100" b="1" dirty="0">
              <a:solidFill>
                <a:srgbClr val="FFFFCC"/>
              </a:solidFill>
            </a:endParaRPr>
          </a:p>
          <a:p>
            <a:pPr algn="ctr">
              <a:spcBef>
                <a:spcPct val="0"/>
              </a:spcBef>
              <a:buFontTx/>
              <a:buNone/>
            </a:pPr>
            <a:endParaRPr lang="en-US" altLang="en-US" sz="1100" b="1" dirty="0">
              <a:solidFill>
                <a:srgbClr val="FFFFCC"/>
              </a:solidFill>
              <a:latin typeface="Garamond" panose="02020404030301010803" pitchFamily="18" charset="0"/>
            </a:endParaRPr>
          </a:p>
        </p:txBody>
      </p:sp>
      <p:pic>
        <p:nvPicPr>
          <p:cNvPr id="3082" name="Picture 39" descr="Eve">
            <a:extLst>
              <a:ext uri="{FF2B5EF4-FFF2-40B4-BE49-F238E27FC236}">
                <a16:creationId xmlns:a16="http://schemas.microsoft.com/office/drawing/2014/main" id="{F49A1160-3F27-5BB3-11DF-783D6CC5C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80" t="2477" r="82527" b="82530"/>
          <a:stretch>
            <a:fillRect/>
          </a:stretch>
        </p:blipFill>
        <p:spPr bwMode="auto">
          <a:xfrm>
            <a:off x="57150" y="0"/>
            <a:ext cx="6445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40">
            <a:extLst>
              <a:ext uri="{FF2B5EF4-FFF2-40B4-BE49-F238E27FC236}">
                <a16:creationId xmlns:a16="http://schemas.microsoft.com/office/drawing/2014/main" id="{76887471-BAEA-BC2F-EF21-F18B78B795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875" y="228600"/>
            <a:ext cx="472440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41">
            <a:extLst>
              <a:ext uri="{FF2B5EF4-FFF2-40B4-BE49-F238E27FC236}">
                <a16:creationId xmlns:a16="http://schemas.microsoft.com/office/drawing/2014/main" id="{E30609D6-F2C8-2C7D-711A-6FD9EF3E0B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875" y="685800"/>
            <a:ext cx="41910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2">
            <a:extLst>
              <a:ext uri="{FF2B5EF4-FFF2-40B4-BE49-F238E27FC236}">
                <a16:creationId xmlns:a16="http://schemas.microsoft.com/office/drawing/2014/main" id="{29DD31FD-75C0-EB2D-75BE-331A795FFB8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18150" y="1127125"/>
            <a:ext cx="2039938"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utoShape 2" descr="WayPoint logo (black)">
            <a:extLst>
              <a:ext uri="{FF2B5EF4-FFF2-40B4-BE49-F238E27FC236}">
                <a16:creationId xmlns:a16="http://schemas.microsoft.com/office/drawing/2014/main" id="{3F65E1B0-A5D2-E23C-D1C5-0B92BE17AB6C}"/>
              </a:ext>
            </a:extLst>
          </p:cNvPr>
          <p:cNvSpPr>
            <a:spLocks noChangeAspect="1" noChangeArrowheads="1"/>
          </p:cNvSpPr>
          <p:nvPr/>
        </p:nvSpPr>
        <p:spPr bwMode="auto">
          <a:xfrm>
            <a:off x="3595688" y="4419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3B3342F7-2DAB-7FF3-F1D3-3ED5E6BB85FC}"/>
              </a:ext>
            </a:extLst>
          </p:cNvPr>
          <p:cNvPicPr>
            <a:picLocks noChangeAspect="1"/>
          </p:cNvPicPr>
          <p:nvPr/>
        </p:nvPicPr>
        <p:blipFill>
          <a:blip r:embed="rId6"/>
          <a:stretch>
            <a:fillRect/>
          </a:stretch>
        </p:blipFill>
        <p:spPr>
          <a:xfrm>
            <a:off x="396081" y="2669676"/>
            <a:ext cx="1066800" cy="476982"/>
          </a:xfrm>
          <a:prstGeom prst="rect">
            <a:avLst/>
          </a:prstGeom>
        </p:spPr>
      </p:pic>
      <p:pic>
        <p:nvPicPr>
          <p:cNvPr id="10" name="Picture 9">
            <a:extLst>
              <a:ext uri="{FF2B5EF4-FFF2-40B4-BE49-F238E27FC236}">
                <a16:creationId xmlns:a16="http://schemas.microsoft.com/office/drawing/2014/main" id="{FF22EFCE-B39B-B110-7718-EEE9A8BE36E1}"/>
              </a:ext>
            </a:extLst>
          </p:cNvPr>
          <p:cNvPicPr>
            <a:picLocks noChangeAspect="1"/>
          </p:cNvPicPr>
          <p:nvPr/>
        </p:nvPicPr>
        <p:blipFill>
          <a:blip r:embed="rId7"/>
          <a:stretch>
            <a:fillRect/>
          </a:stretch>
        </p:blipFill>
        <p:spPr>
          <a:xfrm>
            <a:off x="1691481" y="2590800"/>
            <a:ext cx="658054" cy="645924"/>
          </a:xfrm>
          <a:prstGeom prst="rect">
            <a:avLst/>
          </a:prstGeom>
        </p:spPr>
      </p:pic>
      <p:pic>
        <p:nvPicPr>
          <p:cNvPr id="5" name="Picture 4">
            <a:extLst>
              <a:ext uri="{FF2B5EF4-FFF2-40B4-BE49-F238E27FC236}">
                <a16:creationId xmlns:a16="http://schemas.microsoft.com/office/drawing/2014/main" id="{2CB6805A-AC14-86E3-477D-F049E48EB760}"/>
              </a:ext>
            </a:extLst>
          </p:cNvPr>
          <p:cNvPicPr>
            <a:picLocks noChangeAspect="1"/>
          </p:cNvPicPr>
          <p:nvPr/>
        </p:nvPicPr>
        <p:blipFill>
          <a:blip r:embed="rId8"/>
          <a:stretch>
            <a:fillRect/>
          </a:stretch>
        </p:blipFill>
        <p:spPr>
          <a:xfrm>
            <a:off x="2729145" y="2916878"/>
            <a:ext cx="644128" cy="213772"/>
          </a:xfrm>
          <a:prstGeom prst="rect">
            <a:avLst/>
          </a:prstGeom>
        </p:spPr>
      </p:pic>
      <p:pic>
        <p:nvPicPr>
          <p:cNvPr id="7" name="Picture 6">
            <a:extLst>
              <a:ext uri="{FF2B5EF4-FFF2-40B4-BE49-F238E27FC236}">
                <a16:creationId xmlns:a16="http://schemas.microsoft.com/office/drawing/2014/main" id="{E9ACD692-787E-253D-661F-04A3CCEDEC35}"/>
              </a:ext>
            </a:extLst>
          </p:cNvPr>
          <p:cNvPicPr>
            <a:picLocks noChangeAspect="1"/>
          </p:cNvPicPr>
          <p:nvPr/>
        </p:nvPicPr>
        <p:blipFill>
          <a:blip r:embed="rId9"/>
          <a:stretch>
            <a:fillRect/>
          </a:stretch>
        </p:blipFill>
        <p:spPr>
          <a:xfrm>
            <a:off x="2464053" y="2691046"/>
            <a:ext cx="1174313" cy="180443"/>
          </a:xfrm>
          <a:prstGeom prst="rect">
            <a:avLst/>
          </a:prstGeom>
        </p:spPr>
      </p:pic>
      <p:pic>
        <p:nvPicPr>
          <p:cNvPr id="9" name="Picture 8">
            <a:extLst>
              <a:ext uri="{FF2B5EF4-FFF2-40B4-BE49-F238E27FC236}">
                <a16:creationId xmlns:a16="http://schemas.microsoft.com/office/drawing/2014/main" id="{0CBFDDE2-FC28-62AC-951B-B1C7CFF07A29}"/>
              </a:ext>
            </a:extLst>
          </p:cNvPr>
          <p:cNvPicPr>
            <a:picLocks noChangeAspect="1"/>
          </p:cNvPicPr>
          <p:nvPr/>
        </p:nvPicPr>
        <p:blipFill>
          <a:blip r:embed="rId10"/>
          <a:stretch>
            <a:fillRect/>
          </a:stretch>
        </p:blipFill>
        <p:spPr>
          <a:xfrm>
            <a:off x="3775322" y="2765658"/>
            <a:ext cx="1421359" cy="268552"/>
          </a:xfrm>
          <a:prstGeom prst="rect">
            <a:avLst/>
          </a:prstGeom>
        </p:spPr>
      </p:pic>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F:\shared\RBK\Templates\Blank Presentation.pot</Template>
  <TotalTime>6149</TotalTime>
  <Words>550</Words>
  <Application>Microsoft Office PowerPoint</Application>
  <PresentationFormat>Custom</PresentationFormat>
  <Paragraphs>24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MS PGothic</vt:lpstr>
      <vt:lpstr>新細明體</vt:lpstr>
      <vt:lpstr>Garamond</vt:lpstr>
      <vt:lpstr>Times New Roman</vt:lpstr>
      <vt:lpstr>Blank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Default</dc:creator>
  <cp:lastModifiedBy>Joe Vanore</cp:lastModifiedBy>
  <cp:revision>654</cp:revision>
  <cp:lastPrinted>2026-10-26T15:01:21Z</cp:lastPrinted>
  <dcterms:created xsi:type="dcterms:W3CDTF">2001-02-20T14:31:42Z</dcterms:created>
  <dcterms:modified xsi:type="dcterms:W3CDTF">2026-10-26T15:01:29Z</dcterms:modified>
</cp:coreProperties>
</file>